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4"/>
    <p:sldMasterId id="2147483677" r:id="rId5"/>
    <p:sldMasterId id="2147483693" r:id="rId6"/>
  </p:sldMasterIdLst>
  <p:notesMasterIdLst>
    <p:notesMasterId r:id="rId16"/>
  </p:notesMasterIdLst>
  <p:sldIdLst>
    <p:sldId id="273" r:id="rId7"/>
    <p:sldId id="256" r:id="rId8"/>
    <p:sldId id="257" r:id="rId9"/>
    <p:sldId id="258" r:id="rId10"/>
    <p:sldId id="259" r:id="rId11"/>
    <p:sldId id="262" r:id="rId12"/>
    <p:sldId id="260" r:id="rId13"/>
    <p:sldId id="261" r:id="rId14"/>
    <p:sldId id="263" r:id="rId15"/>
  </p:sldIdLst>
  <p:sldSz cx="12192000" cy="6858000"/>
  <p:notesSz cx="6858000" cy="9144000"/>
  <p:embeddedFontLst>
    <p:embeddedFont>
      <p:font typeface="Century Gothic" panose="020B0502020202020204" pitchFamily="34" charset="0"/>
      <p:regular r:id="rId17"/>
      <p:bold r:id="rId18"/>
      <p:italic r:id="rId19"/>
      <p:boldItalic r:id="rId20"/>
    </p:embeddedFont>
    <p:embeddedFont>
      <p:font typeface="Wingdings 2" panose="05020102010507070707" pitchFamily="18" charset="2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86356" autoAdjust="0"/>
  </p:normalViewPr>
  <p:slideViewPr>
    <p:cSldViewPr snapToGrid="0">
      <p:cViewPr varScale="1">
        <p:scale>
          <a:sx n="47" d="100"/>
          <a:sy n="47" d="100"/>
        </p:scale>
        <p:origin x="111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" name="Google Shape;2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con descripción">
  <p:cSld name="Cita con descripció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/>
          <p:nvPr/>
        </p:nvSpPr>
        <p:spPr>
          <a:xfrm>
            <a:off x="631697" y="1081456"/>
            <a:ext cx="6332416" cy="3239188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body" idx="2"/>
          </p:nvPr>
        </p:nvSpPr>
        <p:spPr>
          <a:xfrm>
            <a:off x="7574642" y="1081456"/>
            <a:ext cx="3810001" cy="40754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jeta de nombre">
  <p:cSld name="Tarjeta de nombr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/>
          <p:nvPr/>
        </p:nvSpPr>
        <p:spPr>
          <a:xfrm>
            <a:off x="1140884" y="2286585"/>
            <a:ext cx="4895115" cy="2503972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>
            <a:off x="6156000" y="2286000"/>
            <a:ext cx="4880300" cy="229552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 rot="5400000">
            <a:off x="4253706" y="-1259681"/>
            <a:ext cx="3675063" cy="1056322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>
            <a:off x="7669651" y="446089"/>
            <a:ext cx="4522349" cy="5414962"/>
          </a:xfrm>
          <a:custGeom>
            <a:avLst/>
            <a:gdLst/>
            <a:ahLst/>
            <a:cxnLst/>
            <a:rect l="l" t="t" r="r" b="b"/>
            <a:pathLst>
              <a:path w="2879" h="4320" extrusionOk="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 rot="5400000">
            <a:off x="6863537" y="1906175"/>
            <a:ext cx="5134798" cy="249479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 rot="5400000">
            <a:off x="1408290" y="-152200"/>
            <a:ext cx="5414962" cy="661154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/>
          <p:nvPr/>
        </p:nvSpPr>
        <p:spPr>
          <a:xfrm>
            <a:off x="0" y="-3175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17"/>
          <p:cNvSpPr txBox="1"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>
            <a:off x="0" y="1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5185873" cy="36387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2"/>
          </p:nvPr>
        </p:nvSpPr>
        <p:spPr>
          <a:xfrm>
            <a:off x="6187415" y="2222287"/>
            <a:ext cx="5194583" cy="363876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body" idx="2"/>
          </p:nvPr>
        </p:nvSpPr>
        <p:spPr>
          <a:xfrm>
            <a:off x="814729" y="2751138"/>
            <a:ext cx="5189856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body" idx="3"/>
          </p:nvPr>
        </p:nvSpPr>
        <p:spPr>
          <a:xfrm>
            <a:off x="6187415" y="2174875"/>
            <a:ext cx="5194583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4"/>
          </p:nvPr>
        </p:nvSpPr>
        <p:spPr>
          <a:xfrm>
            <a:off x="6187415" y="2751138"/>
            <a:ext cx="5194583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0" y="1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/>
          <p:nvPr/>
        </p:nvSpPr>
        <p:spPr>
          <a:xfrm>
            <a:off x="1073151" y="446087"/>
            <a:ext cx="3547533" cy="1814651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4"/>
          <p:cNvSpPr txBox="1"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body" idx="1"/>
          </p:nvPr>
        </p:nvSpPr>
        <p:spPr>
          <a:xfrm>
            <a:off x="4855633" y="446088"/>
            <a:ext cx="6252633" cy="5414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body" idx="2"/>
          </p:nvPr>
        </p:nvSpPr>
        <p:spPr>
          <a:xfrm>
            <a:off x="1073151" y="2260738"/>
            <a:ext cx="3547533" cy="36003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>
            <a:spLocks noGrp="1"/>
          </p:cNvSpPr>
          <p:nvPr>
            <p:ph type="pic" idx="2"/>
          </p:nvPr>
        </p:nvSpPr>
        <p:spPr>
          <a:xfrm>
            <a:off x="6098117" y="0"/>
            <a:ext cx="6093883" cy="6858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body" idx="1"/>
          </p:nvPr>
        </p:nvSpPr>
        <p:spPr>
          <a:xfrm>
            <a:off x="814728" y="2344684"/>
            <a:ext cx="4852988" cy="35163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dt" idx="10"/>
          </p:nvPr>
        </p:nvSpPr>
        <p:spPr>
          <a:xfrm>
            <a:off x="3886200" y="6042025"/>
            <a:ext cx="976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ftr" idx="11"/>
          </p:nvPr>
        </p:nvSpPr>
        <p:spPr>
          <a:xfrm>
            <a:off x="590550" y="6042025"/>
            <a:ext cx="32956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ldNum" idx="12"/>
          </p:nvPr>
        </p:nvSpPr>
        <p:spPr>
          <a:xfrm>
            <a:off x="48625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panorámica con descripción">
  <p:cSld name="Imagen panorámica con descripció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800600"/>
          </a:xfrm>
          <a:prstGeom prst="rect">
            <a:avLst/>
          </a:prstGeom>
          <a:noFill/>
          <a:ln w="952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body" idx="1"/>
          </p:nvPr>
        </p:nvSpPr>
        <p:spPr>
          <a:xfrm>
            <a:off x="810000" y="5367338"/>
            <a:ext cx="10561418" cy="4937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con descripción">
  <p:cSld name="Cita con descripción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/>
          <p:nvPr/>
        </p:nvSpPr>
        <p:spPr>
          <a:xfrm>
            <a:off x="631697" y="1081456"/>
            <a:ext cx="6332416" cy="3239188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body" idx="2"/>
          </p:nvPr>
        </p:nvSpPr>
        <p:spPr>
          <a:xfrm>
            <a:off x="7574642" y="1081456"/>
            <a:ext cx="3810001" cy="40754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jeta de nombre">
  <p:cSld name="Tarjeta de nombre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>
            <a:off x="1140884" y="2286585"/>
            <a:ext cx="4895115" cy="2503972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1"/>
          </p:nvPr>
        </p:nvSpPr>
        <p:spPr>
          <a:xfrm>
            <a:off x="6156000" y="2286000"/>
            <a:ext cx="4880300" cy="229552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9"/>
          <p:cNvSpPr txBox="1">
            <a:spLocks noGrp="1"/>
          </p:cNvSpPr>
          <p:nvPr>
            <p:ph type="body" idx="1"/>
          </p:nvPr>
        </p:nvSpPr>
        <p:spPr>
          <a:xfrm rot="5400000">
            <a:off x="4253706" y="-1259681"/>
            <a:ext cx="3675063" cy="1056322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/>
          <p:nvPr/>
        </p:nvSpPr>
        <p:spPr>
          <a:xfrm>
            <a:off x="7669651" y="446089"/>
            <a:ext cx="4522349" cy="5414962"/>
          </a:xfrm>
          <a:custGeom>
            <a:avLst/>
            <a:gdLst/>
            <a:ahLst/>
            <a:cxnLst/>
            <a:rect l="l" t="t" r="r" b="b"/>
            <a:pathLst>
              <a:path w="2879" h="4320" extrusionOk="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30"/>
          <p:cNvSpPr txBox="1">
            <a:spLocks noGrp="1"/>
          </p:cNvSpPr>
          <p:nvPr>
            <p:ph type="title"/>
          </p:nvPr>
        </p:nvSpPr>
        <p:spPr>
          <a:xfrm rot="5400000">
            <a:off x="6863537" y="1906175"/>
            <a:ext cx="5134798" cy="249479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0"/>
          <p:cNvSpPr txBox="1">
            <a:spLocks noGrp="1"/>
          </p:cNvSpPr>
          <p:nvPr>
            <p:ph type="body" idx="1"/>
          </p:nvPr>
        </p:nvSpPr>
        <p:spPr>
          <a:xfrm rot="5400000">
            <a:off x="1408290" y="-152200"/>
            <a:ext cx="5414962" cy="661154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214" name="Google Shape;214;p30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0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11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21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5185873" cy="36387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87415" y="2222287"/>
            <a:ext cx="5194583" cy="363876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276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45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862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915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996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35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692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661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90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94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814729" y="2751138"/>
            <a:ext cx="5189856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6187415" y="2174875"/>
            <a:ext cx="5194583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6187415" y="2751138"/>
            <a:ext cx="5194583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782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7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1073151" y="446087"/>
            <a:ext cx="3547533" cy="1814651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4855633" y="446088"/>
            <a:ext cx="6252633" cy="5414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1073151" y="2260738"/>
            <a:ext cx="3547533" cy="36003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>
            <a:spLocks noGrp="1"/>
          </p:cNvSpPr>
          <p:nvPr>
            <p:ph type="pic" idx="2"/>
          </p:nvPr>
        </p:nvSpPr>
        <p:spPr>
          <a:xfrm>
            <a:off x="6098117" y="0"/>
            <a:ext cx="6093883" cy="6858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814728" y="2344684"/>
            <a:ext cx="4852988" cy="35163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3886200" y="6042025"/>
            <a:ext cx="976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590550" y="6042025"/>
            <a:ext cx="32956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48625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panorámica con descripción">
  <p:cSld name="Imagen panorámica con descripció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800600"/>
          </a:xfrm>
          <a:prstGeom prst="rect">
            <a:avLst/>
          </a:prstGeom>
          <a:noFill/>
          <a:ln w="952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810000" y="5367338"/>
            <a:ext cx="10561418" cy="4937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9625" y="2184400"/>
            <a:ext cx="10563225" cy="36750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🞆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809625" y="2184400"/>
            <a:ext cx="10563225" cy="36750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🞆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ftr" idx="11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dt" idx="10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ldNum" idx="12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670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hyperlink" Target="https://www.iha.it/case-vacanze-ponte-milvio/8bw/" TargetMode="External"/><Relationship Id="rId5" Type="http://schemas.openxmlformats.org/officeDocument/2006/relationships/image" Target="../media/image7.jp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hyperlink" Target="https://it.wikipedia.org/wiki/Romolo_e_Remo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18.jpg"/><Relationship Id="rId5" Type="http://schemas.openxmlformats.org/officeDocument/2006/relationships/image" Target="../media/image7.jpg"/><Relationship Id="rId10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12" Type="http://schemas.openxmlformats.org/officeDocument/2006/relationships/hyperlink" Target="http://www.globochannel.com/2013/11/21/vaticano-scoperti-affreschi-con-donne-sacerdote-datati-230-240-dc/" TargetMode="Externa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22.jpg"/><Relationship Id="rId5" Type="http://schemas.openxmlformats.org/officeDocument/2006/relationships/image" Target="../media/image7.jpg"/><Relationship Id="rId10" Type="http://schemas.openxmlformats.org/officeDocument/2006/relationships/image" Target="../media/image21.jpg"/><Relationship Id="rId4" Type="http://schemas.openxmlformats.org/officeDocument/2006/relationships/image" Target="../media/image3.pn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hyperlink" Target="https://www.viaggiverdeacido.com/2017/01/musei-vaticani-cosa-vedere-opere.html" TargetMode="External"/><Relationship Id="rId18" Type="http://schemas.openxmlformats.org/officeDocument/2006/relationships/hyperlink" Target="https://it.wikipedia.org/wiki/File:Basilica_di_San_Pietro_(notte).jpg" TargetMode="Externa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12" Type="http://schemas.openxmlformats.org/officeDocument/2006/relationships/image" Target="../media/image25.jpg"/><Relationship Id="rId17" Type="http://schemas.openxmlformats.org/officeDocument/2006/relationships/image" Target="../media/image28.jp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commons.wikimedia.org/wiki/File:Piazza_San_Pietro,_Citta_del_Vaticano.jpg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hyperlink" Target="https://en.wikipedia.org/wiki/Piet%C3%A0" TargetMode="External"/><Relationship Id="rId5" Type="http://schemas.openxmlformats.org/officeDocument/2006/relationships/image" Target="../media/image7.jpg"/><Relationship Id="rId15" Type="http://schemas.openxmlformats.org/officeDocument/2006/relationships/image" Target="../media/image27.jpg"/><Relationship Id="rId10" Type="http://schemas.openxmlformats.org/officeDocument/2006/relationships/image" Target="../media/image24.jpg"/><Relationship Id="rId4" Type="http://schemas.openxmlformats.org/officeDocument/2006/relationships/image" Target="../media/image3.png"/><Relationship Id="rId9" Type="http://schemas.openxmlformats.org/officeDocument/2006/relationships/hyperlink" Target="https://www.wired.it/scienza/lab/2015/07/22/i-segreti-matematici-cappella-sistina-michelangelo/" TargetMode="External"/><Relationship Id="rId1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11" Type="http://schemas.openxmlformats.org/officeDocument/2006/relationships/image" Target="../media/image31.jpg"/><Relationship Id="rId5" Type="http://schemas.openxmlformats.org/officeDocument/2006/relationships/image" Target="../media/image7.jpg"/><Relationship Id="rId10" Type="http://schemas.openxmlformats.org/officeDocument/2006/relationships/hyperlink" Target="https://commons.wikimedia.org/wiki/File:Annibale_Carracci_e_Caravaggio,_Cappella_Cerasi_3.jp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5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12" Type="http://schemas.openxmlformats.org/officeDocument/2006/relationships/hyperlink" Target="https://www.flickr.com/photos/markturner/4389063989" TargetMode="Externa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11" Type="http://schemas.openxmlformats.org/officeDocument/2006/relationships/image" Target="../media/image34.jpg"/><Relationship Id="rId5" Type="http://schemas.openxmlformats.org/officeDocument/2006/relationships/image" Target="../media/image7.jpg"/><Relationship Id="rId10" Type="http://schemas.openxmlformats.org/officeDocument/2006/relationships/hyperlink" Target="https://fr.wikipedia.org/wiki/Fontaine_de_Trevi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3.jpg"/><Relationship Id="rId14" Type="http://schemas.openxmlformats.org/officeDocument/2006/relationships/hyperlink" Target="https://commons.wikimedia.org/wiki/File:Fontana_dei_Quattro_Fiumi,_Piazza_Navona_01_-_Roma_-_panoramio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39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12" Type="http://schemas.openxmlformats.org/officeDocument/2006/relationships/hyperlink" Target="https://www.flickr.com/photos/18206222@N04/46836923781/" TargetMode="Externa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fr.wikipedia.org/wiki/Nouveau_Centre_des_Congr%C3%A8s_de_Rome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11" Type="http://schemas.openxmlformats.org/officeDocument/2006/relationships/image" Target="../media/image38.jpg"/><Relationship Id="rId5" Type="http://schemas.openxmlformats.org/officeDocument/2006/relationships/image" Target="../media/image7.jpg"/><Relationship Id="rId15" Type="http://schemas.openxmlformats.org/officeDocument/2006/relationships/image" Target="../media/image40.jpg"/><Relationship Id="rId10" Type="http://schemas.openxmlformats.org/officeDocument/2006/relationships/image" Target="../media/image37.jpg"/><Relationship Id="rId4" Type="http://schemas.openxmlformats.org/officeDocument/2006/relationships/image" Target="../media/image3.png"/><Relationship Id="rId9" Type="http://schemas.openxmlformats.org/officeDocument/2006/relationships/hyperlink" Target="http://artetorreherberos.blogspot.com/2013/02/actividades-sobre-el-arte-barroco.html" TargetMode="External"/><Relationship Id="rId14" Type="http://schemas.openxmlformats.org/officeDocument/2006/relationships/hyperlink" Target="https://www.flickr.com/photos/mirsasha/1827590693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B2E69-2BD5-AF44-8415-211294686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6600" dirty="0">
                <a:solidFill>
                  <a:srgbClr val="FFFF00"/>
                </a:solidFill>
              </a:rPr>
              <a:t>“COME WITH US”</a:t>
            </a:r>
            <a:br>
              <a:rPr lang="es-ES" dirty="0"/>
            </a:br>
            <a:r>
              <a:rPr lang="es-ES" dirty="0" err="1"/>
              <a:t>eTwinning</a:t>
            </a:r>
            <a:r>
              <a:rPr lang="es-ES" dirty="0"/>
              <a:t> PROJECT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F035ED-E8EF-5A43-8764-1811F830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28" y="2104682"/>
            <a:ext cx="3385150" cy="23155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A38A3F-F37A-6143-81A9-6EA7AAB5DA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91" y="324168"/>
            <a:ext cx="2052904" cy="245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9FE931-7C68-4340-8D8A-0E378C711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370" y="542209"/>
            <a:ext cx="1600908" cy="16009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02AF5B-4220-9B4D-8D8B-285B9D6E4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354" y="324168"/>
            <a:ext cx="1808230" cy="183973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792D21-81F2-480A-B6D5-FA794390D1D7}"/>
              </a:ext>
            </a:extLst>
          </p:cNvPr>
          <p:cNvSpPr txBox="1"/>
          <p:nvPr/>
        </p:nvSpPr>
        <p:spPr>
          <a:xfrm>
            <a:off x="2730335" y="5545177"/>
            <a:ext cx="6731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TOPIC</a:t>
            </a:r>
            <a:r>
              <a:rPr kumimoji="0" lang="it-IT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6: ART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CLASSE </a:t>
            </a:r>
            <a:r>
              <a:rPr lang="it-IT" sz="3600" kern="1200" dirty="0">
                <a:solidFill>
                  <a:srgbClr val="FF0000"/>
                </a:solidFill>
                <a:latin typeface="Century Gothic" panose="020B0502020202020204"/>
                <a:ea typeface="+mn-ea"/>
                <a:cs typeface="+mn-cs"/>
              </a:rPr>
              <a:t>V B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- ANGELO MAURI</a:t>
            </a:r>
          </a:p>
        </p:txBody>
      </p:sp>
    </p:spTree>
    <p:extLst>
      <p:ext uri="{BB962C8B-B14F-4D97-AF65-F5344CB8AC3E}">
        <p14:creationId xmlns:p14="http://schemas.microsoft.com/office/powerpoint/2010/main" val="35424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                       Art in Rome</a:t>
            </a:r>
            <a:endParaRPr dirty="0"/>
          </a:p>
        </p:txBody>
      </p:sp>
      <p:sp>
        <p:nvSpPr>
          <p:cNvPr id="222" name="Google Shape;222;p31"/>
          <p:cNvSpPr txBox="1">
            <a:spLocks noGrp="1"/>
          </p:cNvSpPr>
          <p:nvPr>
            <p:ph type="body" idx="1"/>
          </p:nvPr>
        </p:nvSpPr>
        <p:spPr>
          <a:xfrm>
            <a:off x="727075" y="2579099"/>
            <a:ext cx="5368925" cy="372672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3100"/>
              <a:buNone/>
            </a:pPr>
            <a:r>
              <a:rPr lang="es-ES" sz="3100" b="1" dirty="0"/>
              <a:t>	Latins found Rome in 753 B.C.</a:t>
            </a:r>
            <a:endParaRPr dirty="0"/>
          </a:p>
          <a:p>
            <a:pPr marL="0" lvl="0" indent="0">
              <a:lnSpc>
                <a:spcPct val="80000"/>
              </a:lnSpc>
              <a:spcBef>
                <a:spcPts val="1220"/>
              </a:spcBef>
              <a:buSzPts val="3100"/>
              <a:buNone/>
            </a:pPr>
            <a:r>
              <a:rPr lang="es-ES" sz="3100" b="1" dirty="0"/>
              <a:t>	The legend tells that a she-wolf finds twins,</a:t>
            </a:r>
          </a:p>
          <a:p>
            <a:pPr marL="0" lvl="0" indent="0">
              <a:lnSpc>
                <a:spcPct val="80000"/>
              </a:lnSpc>
              <a:spcBef>
                <a:spcPts val="1220"/>
              </a:spcBef>
              <a:buSzPts val="3100"/>
              <a:buNone/>
            </a:pPr>
            <a:r>
              <a:rPr lang="es-ES" sz="3100" b="1" dirty="0"/>
              <a:t>Romolus and Remus, </a:t>
            </a:r>
          </a:p>
          <a:p>
            <a:pPr marL="0" lvl="0" indent="0">
              <a:lnSpc>
                <a:spcPct val="80000"/>
              </a:lnSpc>
              <a:spcBef>
                <a:spcPts val="1220"/>
              </a:spcBef>
              <a:buSzPts val="3100"/>
              <a:buNone/>
            </a:pPr>
            <a:r>
              <a:rPr lang="es-ES" sz="3100" b="1" dirty="0"/>
              <a:t>on the banks of river Tiber and nurses them. 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1220"/>
              </a:spcBef>
              <a:spcAft>
                <a:spcPts val="0"/>
              </a:spcAft>
              <a:buSzPts val="3100"/>
              <a:buNone/>
            </a:pPr>
            <a:r>
              <a:rPr lang="es-ES" sz="3100" b="1" dirty="0"/>
              <a:t>	Romolus  founds  </a:t>
            </a:r>
            <a:r>
              <a:rPr lang="it-IT" sz="3100" b="1" dirty="0"/>
              <a:t>the city of Rome.</a:t>
            </a:r>
            <a:endParaRPr dirty="0"/>
          </a:p>
          <a:p>
            <a:pPr marL="342900" lvl="0" indent="-146050" algn="l" rtl="0">
              <a:lnSpc>
                <a:spcPct val="80000"/>
              </a:lnSpc>
              <a:spcBef>
                <a:spcPts val="1220"/>
              </a:spcBef>
              <a:spcAft>
                <a:spcPts val="0"/>
              </a:spcAft>
              <a:buSzPts val="3100"/>
              <a:buFont typeface="Noto Sans Symbols"/>
              <a:buNone/>
            </a:pPr>
            <a:endParaRPr sz="3100" b="1" dirty="0"/>
          </a:p>
        </p:txBody>
      </p:sp>
      <p:pic>
        <p:nvPicPr>
          <p:cNvPr id="223" name="Google Shape;22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8225" y="665163"/>
            <a:ext cx="1765300" cy="120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50" y="258763"/>
            <a:ext cx="506413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5038" y="239713"/>
            <a:ext cx="515937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8950" y="80963"/>
            <a:ext cx="641350" cy="8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interni, animale, nero, marrone&#10;&#10;Descrizione generata automaticamente">
            <a:extLst>
              <a:ext uri="{FF2B5EF4-FFF2-40B4-BE49-F238E27FC236}">
                <a16:creationId xmlns:a16="http://schemas.microsoft.com/office/drawing/2014/main" id="{D0DF5EC7-D9C3-4D6C-BDE1-FB9770868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096000" y="2216299"/>
            <a:ext cx="2828511" cy="1822033"/>
          </a:xfrm>
          <a:prstGeom prst="rect">
            <a:avLst/>
          </a:prstGeom>
        </p:spPr>
      </p:pic>
      <p:pic>
        <p:nvPicPr>
          <p:cNvPr id="4" name="Immagine 3" descr="Immagine che contiene erba, edificio, esterni, torre&#10;&#10;Descrizione generata automaticamente">
            <a:extLst>
              <a:ext uri="{FF2B5EF4-FFF2-40B4-BE49-F238E27FC236}">
                <a16:creationId xmlns:a16="http://schemas.microsoft.com/office/drawing/2014/main" id="{C9EEE62C-DB95-43A6-83E6-13C87A7015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000490" y="4278902"/>
            <a:ext cx="2702560" cy="20269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5F7FED-D4AA-46EF-9F71-F09DF1DD35EF}"/>
              </a:ext>
            </a:extLst>
          </p:cNvPr>
          <p:cNvSpPr txBox="1"/>
          <p:nvPr/>
        </p:nvSpPr>
        <p:spPr>
          <a:xfrm>
            <a:off x="5989320" y="4769142"/>
            <a:ext cx="2525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latin typeface="Century Gothic" panose="020B0502020202020204" pitchFamily="34" charset="0"/>
              </a:rPr>
              <a:t>The </a:t>
            </a:r>
            <a:r>
              <a:rPr lang="it-IT" sz="1800" dirty="0" err="1">
                <a:latin typeface="Century Gothic" panose="020B0502020202020204" pitchFamily="34" charset="0"/>
              </a:rPr>
              <a:t>Tiber</a:t>
            </a:r>
            <a:r>
              <a:rPr lang="it-IT" sz="1800" dirty="0">
                <a:latin typeface="Century Gothic" panose="020B0502020202020204" pitchFamily="34" charset="0"/>
              </a:rPr>
              <a:t> </a:t>
            </a:r>
            <a:r>
              <a:rPr lang="it-IT" sz="1800" dirty="0" err="1">
                <a:latin typeface="Century Gothic" panose="020B0502020202020204" pitchFamily="34" charset="0"/>
              </a:rPr>
              <a:t>river</a:t>
            </a:r>
            <a:r>
              <a:rPr lang="it-IT" sz="1800" dirty="0">
                <a:latin typeface="Century Gothic" panose="020B0502020202020204" pitchFamily="34" charset="0"/>
              </a:rPr>
              <a:t> under Milvio bridge or Ponte Mollo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9F6C959-A50C-4139-9E9B-E4D50E6ADD8D}"/>
              </a:ext>
            </a:extLst>
          </p:cNvPr>
          <p:cNvSpPr txBox="1"/>
          <p:nvPr/>
        </p:nvSpPr>
        <p:spPr>
          <a:xfrm>
            <a:off x="9281160" y="2579099"/>
            <a:ext cx="2101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1800" dirty="0">
                <a:solidFill>
                  <a:srgbClr val="222222"/>
                </a:solidFill>
                <a:latin typeface="Century Gothic" panose="020B0502020202020204" pitchFamily="34" charset="0"/>
              </a:rPr>
              <a:t>Capitoline </a:t>
            </a:r>
            <a:r>
              <a:rPr lang="it-IT" altLang="it-IT" sz="1800" dirty="0" err="1">
                <a:solidFill>
                  <a:srgbClr val="222222"/>
                </a:solidFill>
                <a:latin typeface="Century Gothic" panose="020B0502020202020204" pitchFamily="34" charset="0"/>
              </a:rPr>
              <a:t>she-wolf</a:t>
            </a:r>
            <a:r>
              <a:rPr lang="it-IT" altLang="it-IT" sz="1800" dirty="0">
                <a:solidFill>
                  <a:srgbClr val="222222"/>
                </a:solidFill>
                <a:latin typeface="Century Gothic" panose="020B0502020202020204" pitchFamily="34" charset="0"/>
              </a:rPr>
              <a:t> and the twins</a:t>
            </a:r>
            <a:r>
              <a:rPr lang="it-IT" altLang="it-IT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940">
        <p:fade/>
      </p:transition>
    </mc:Choice>
    <mc:Fallback xmlns="">
      <p:transition spd="med" advTm="30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>
            <a:spLocks noGrp="1"/>
          </p:cNvSpPr>
          <p:nvPr>
            <p:ph type="subTitle" idx="1"/>
          </p:nvPr>
        </p:nvSpPr>
        <p:spPr>
          <a:xfrm>
            <a:off x="304800" y="5224463"/>
            <a:ext cx="11691937" cy="143192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Font typeface="Noto Sans Symbols"/>
              <a:buNone/>
            </a:pPr>
            <a:r>
              <a:rPr lang="es-ES" sz="3600" b="1" dirty="0"/>
              <a:t>	Rome is the cradle of western world.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Font typeface="Noto Sans Symbols"/>
              <a:buNone/>
            </a:pPr>
            <a:r>
              <a:rPr lang="es-ES" sz="3600" b="1" dirty="0"/>
              <a:t> Art  was born in Roman times... </a:t>
            </a:r>
            <a:endParaRPr sz="3600" dirty="0"/>
          </a:p>
        </p:txBody>
      </p:sp>
      <p:pic>
        <p:nvPicPr>
          <p:cNvPr id="232" name="Google Shape;23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 rotWithShape="1">
          <a:blip r:embed="rId7">
            <a:alphaModFix/>
          </a:blip>
          <a:srcRect t="10931" b="10622"/>
          <a:stretch/>
        </p:blipFill>
        <p:spPr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725" y="2131454"/>
            <a:ext cx="2867797" cy="243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52254" y="853274"/>
            <a:ext cx="3076515" cy="241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17155" y="2224309"/>
            <a:ext cx="3586796" cy="23853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D5207F-9C76-4733-B6DA-725CECFC4416}"/>
              </a:ext>
            </a:extLst>
          </p:cNvPr>
          <p:cNvSpPr txBox="1"/>
          <p:nvPr/>
        </p:nvSpPr>
        <p:spPr>
          <a:xfrm>
            <a:off x="4724881" y="3585370"/>
            <a:ext cx="1721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latin typeface="Century Gothic" panose="020B0502020202020204" pitchFamily="34" charset="0"/>
              </a:rPr>
              <a:t>The </a:t>
            </a:r>
            <a:r>
              <a:rPr lang="it-IT" sz="1800" dirty="0" err="1">
                <a:latin typeface="Century Gothic" panose="020B0502020202020204" pitchFamily="34" charset="0"/>
              </a:rPr>
              <a:t>Colosseum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6BD1A6-87CA-4FC3-B013-0F1FD7CCA9E8}"/>
              </a:ext>
            </a:extLst>
          </p:cNvPr>
          <p:cNvSpPr txBox="1"/>
          <p:nvPr/>
        </p:nvSpPr>
        <p:spPr>
          <a:xfrm>
            <a:off x="828506" y="1687473"/>
            <a:ext cx="218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Century Gothic" panose="020B0502020202020204" pitchFamily="34" charset="0"/>
              </a:rPr>
              <a:t>The Roman Foro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65C0C9D-5C30-4C47-8525-55A31983631A}"/>
              </a:ext>
            </a:extLst>
          </p:cNvPr>
          <p:cNvSpPr txBox="1"/>
          <p:nvPr/>
        </p:nvSpPr>
        <p:spPr>
          <a:xfrm>
            <a:off x="8709454" y="1683306"/>
            <a:ext cx="2525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>
                <a:latin typeface="Century Gothic" panose="020B0502020202020204" pitchFamily="34" charset="0"/>
              </a:rPr>
              <a:t>Caracalla’s</a:t>
            </a:r>
            <a:r>
              <a:rPr lang="it-IT" sz="1800" dirty="0">
                <a:latin typeface="Century Gothic" panose="020B0502020202020204" pitchFamily="34" charset="0"/>
              </a:rPr>
              <a:t> </a:t>
            </a:r>
            <a:r>
              <a:rPr lang="it-IT" sz="1800" dirty="0" err="1">
                <a:latin typeface="Century Gothic" panose="020B0502020202020204" pitchFamily="34" charset="0"/>
              </a:rPr>
              <a:t>baths</a:t>
            </a:r>
            <a:endParaRPr lang="it-IT" sz="18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92">
        <p:fade/>
      </p:transition>
    </mc:Choice>
    <mc:Fallback xmlns="">
      <p:transition spd="med" advTm="15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 rotWithShape="1">
          <a:blip r:embed="rId7">
            <a:alphaModFix/>
          </a:blip>
          <a:srcRect t="10931" b="10622"/>
          <a:stretch/>
        </p:blipFill>
        <p:spPr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17889" y="3668260"/>
            <a:ext cx="36000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37972" y="259354"/>
            <a:ext cx="28800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09085" y="3668260"/>
            <a:ext cx="36000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7889" y="305146"/>
            <a:ext cx="288000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6D06D02-C6BD-4890-9111-38FB109EDA27}"/>
              </a:ext>
            </a:extLst>
          </p:cNvPr>
          <p:cNvSpPr txBox="1"/>
          <p:nvPr/>
        </p:nvSpPr>
        <p:spPr>
          <a:xfrm>
            <a:off x="324328" y="4958525"/>
            <a:ext cx="1348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sz="1800" dirty="0">
                <a:latin typeface="Century Gothic" panose="020B0502020202020204" pitchFamily="34" charset="0"/>
              </a:rPr>
              <a:t>Basilica of </a:t>
            </a:r>
            <a:r>
              <a:rPr lang="it-IT" sz="1800" dirty="0" err="1">
                <a:latin typeface="Century Gothic" panose="020B0502020202020204" pitchFamily="34" charset="0"/>
              </a:rPr>
              <a:t>Maxentius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546D79A-A678-4716-9075-80F60A7273F9}"/>
              </a:ext>
            </a:extLst>
          </p:cNvPr>
          <p:cNvSpPr/>
          <p:nvPr/>
        </p:nvSpPr>
        <p:spPr>
          <a:xfrm>
            <a:off x="195263" y="1787784"/>
            <a:ext cx="1969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err="1">
                <a:latin typeface="Century Gothic" panose="020B0502020202020204" pitchFamily="34" charset="0"/>
              </a:rPr>
              <a:t>Mouth</a:t>
            </a:r>
            <a:r>
              <a:rPr lang="it-IT" sz="1800" dirty="0">
                <a:latin typeface="Century Gothic" panose="020B0502020202020204" pitchFamily="34" charset="0"/>
              </a:rPr>
              <a:t> of Truth</a:t>
            </a:r>
            <a:endParaRPr lang="it-IT" sz="18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30EF55-E629-4FA6-91AE-29364A586F36}"/>
              </a:ext>
            </a:extLst>
          </p:cNvPr>
          <p:cNvSpPr txBox="1"/>
          <p:nvPr/>
        </p:nvSpPr>
        <p:spPr>
          <a:xfrm>
            <a:off x="10475208" y="1699614"/>
            <a:ext cx="162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Century Gothic" panose="020B0502020202020204" pitchFamily="34" charset="0"/>
              </a:rPr>
              <a:t> Ara Pacis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F7170A8-24BA-424C-AAAB-9009A6672957}"/>
              </a:ext>
            </a:extLst>
          </p:cNvPr>
          <p:cNvSpPr/>
          <p:nvPr/>
        </p:nvSpPr>
        <p:spPr>
          <a:xfrm>
            <a:off x="10576560" y="4049785"/>
            <a:ext cx="14201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Pantheon originally dedicated to Rome’s Pagan gods</a:t>
            </a:r>
            <a:endParaRPr lang="it-IT" sz="18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66">
        <p:fade/>
      </p:transition>
    </mc:Choice>
    <mc:Fallback xmlns="">
      <p:transition spd="med" advTm="16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>
            <a:spLocks noGrp="1"/>
          </p:cNvSpPr>
          <p:nvPr>
            <p:ph type="subTitle" idx="1"/>
          </p:nvPr>
        </p:nvSpPr>
        <p:spPr>
          <a:xfrm>
            <a:off x="593724" y="5366539"/>
            <a:ext cx="10821035" cy="130802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Font typeface="Noto Sans Symbols"/>
              <a:buNone/>
            </a:pPr>
            <a:r>
              <a:rPr lang="it-IT" sz="4000" b="1" dirty="0"/>
              <a:t>… </a:t>
            </a:r>
            <a:r>
              <a:rPr lang="it-IT" sz="4000" b="1" dirty="0" err="1"/>
              <a:t>then</a:t>
            </a:r>
            <a:r>
              <a:rPr lang="it-IT" sz="4000" b="1" dirty="0"/>
              <a:t> by the Romans to the art of the first  </a:t>
            </a:r>
            <a:r>
              <a:rPr lang="it-IT" sz="4000" b="1" dirty="0" err="1"/>
              <a:t>Christians</a:t>
            </a:r>
            <a:endParaRPr sz="4000" b="1" dirty="0"/>
          </a:p>
        </p:txBody>
      </p:sp>
      <p:pic>
        <p:nvPicPr>
          <p:cNvPr id="260" name="Google Shape;2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 rotWithShape="1">
          <a:blip r:embed="rId7">
            <a:alphaModFix/>
          </a:blip>
          <a:srcRect t="10931" b="10622"/>
          <a:stretch/>
        </p:blipFill>
        <p:spPr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31691" y="247940"/>
            <a:ext cx="324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96000" y="237630"/>
            <a:ext cx="324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96000" y="2826599"/>
            <a:ext cx="324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D65978B6-2160-409C-8294-6A89B589DB3F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931691" y="2826599"/>
            <a:ext cx="3240000" cy="1800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96F9B49-749A-4F42-AE41-13957B1758DE}"/>
              </a:ext>
            </a:extLst>
          </p:cNvPr>
          <p:cNvSpPr/>
          <p:nvPr/>
        </p:nvSpPr>
        <p:spPr>
          <a:xfrm>
            <a:off x="2122601" y="2156934"/>
            <a:ext cx="294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Villa  of Emperor Hadrian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922BCFE-62FF-48DC-BD53-6F769CA3B149}"/>
              </a:ext>
            </a:extLst>
          </p:cNvPr>
          <p:cNvSpPr/>
          <p:nvPr/>
        </p:nvSpPr>
        <p:spPr>
          <a:xfrm>
            <a:off x="5628068" y="2156934"/>
            <a:ext cx="5125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Castel Sant’Angelo or Hadrian’s Mausoleum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442EE76-7C29-4860-9B1C-449119444DF5}"/>
              </a:ext>
            </a:extLst>
          </p:cNvPr>
          <p:cNvSpPr/>
          <p:nvPr/>
        </p:nvSpPr>
        <p:spPr>
          <a:xfrm>
            <a:off x="-15615" y="3126434"/>
            <a:ext cx="1799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Paintings in the catacomb of  St. Priscilla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2513157-BC0B-4A2B-88F8-60624858952C}"/>
              </a:ext>
            </a:extLst>
          </p:cNvPr>
          <p:cNvSpPr/>
          <p:nvPr/>
        </p:nvSpPr>
        <p:spPr>
          <a:xfrm>
            <a:off x="9810726" y="3266206"/>
            <a:ext cx="1765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Catacombs of St. Priscilla in Via </a:t>
            </a:r>
            <a:r>
              <a:rPr lang="en-US" sz="1800" dirty="0" err="1">
                <a:latin typeface="Century Gothic" panose="020B0502020202020204" pitchFamily="34" charset="0"/>
              </a:rPr>
              <a:t>Salaria</a:t>
            </a:r>
            <a:endParaRPr lang="it-IT" sz="18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318">
        <p:fade/>
      </p:transition>
    </mc:Choice>
    <mc:Fallback xmlns="">
      <p:transition spd="med" advTm="25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7"/>
          <p:cNvSpPr txBox="1">
            <a:spLocks noGrp="1"/>
          </p:cNvSpPr>
          <p:nvPr>
            <p:ph type="subTitle" idx="1"/>
          </p:nvPr>
        </p:nvSpPr>
        <p:spPr>
          <a:xfrm>
            <a:off x="1698973" y="5771296"/>
            <a:ext cx="9105900" cy="97431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000"/>
              <a:buFont typeface="Noto Sans Symbols"/>
              <a:buNone/>
            </a:pPr>
            <a:r>
              <a:rPr lang="es-ES" sz="4000" b="1" dirty="0"/>
              <a:t>It continues with  the Renaissance...</a:t>
            </a:r>
            <a:endParaRPr dirty="0"/>
          </a:p>
        </p:txBody>
      </p:sp>
      <p:pic>
        <p:nvPicPr>
          <p:cNvPr id="295" name="Google Shape;29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/>
          <p:cNvPicPr preferRelativeResize="0"/>
          <p:nvPr/>
        </p:nvPicPr>
        <p:blipFill rotWithShape="1">
          <a:blip r:embed="rId7">
            <a:alphaModFix/>
          </a:blip>
          <a:srcRect t="10931" b="10622"/>
          <a:stretch/>
        </p:blipFill>
        <p:spPr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Immagine che contiene edificio, orologio, largo, chiesa&#10;&#10;Descrizione generata automaticamente">
            <a:extLst>
              <a:ext uri="{FF2B5EF4-FFF2-40B4-BE49-F238E27FC236}">
                <a16:creationId xmlns:a16="http://schemas.microsoft.com/office/drawing/2014/main" id="{F865CCF8-57AD-4445-8479-42AB6A4F0F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170429" y="187231"/>
            <a:ext cx="3851142" cy="1580573"/>
          </a:xfrm>
          <a:prstGeom prst="rect">
            <a:avLst/>
          </a:prstGeom>
        </p:spPr>
      </p:pic>
      <p:pic>
        <p:nvPicPr>
          <p:cNvPr id="15" name="Immagine 14" descr="Immagine che contiene edificio, scultura, sedendo, uomo&#10;&#10;Descrizione generata automaticamente">
            <a:extLst>
              <a:ext uri="{FF2B5EF4-FFF2-40B4-BE49-F238E27FC236}">
                <a16:creationId xmlns:a16="http://schemas.microsoft.com/office/drawing/2014/main" id="{3716AE15-C354-421F-91E1-2F9C375654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860365" y="3012010"/>
            <a:ext cx="2660073" cy="2660073"/>
          </a:xfrm>
          <a:prstGeom prst="rect">
            <a:avLst/>
          </a:prstGeom>
        </p:spPr>
      </p:pic>
      <p:pic>
        <p:nvPicPr>
          <p:cNvPr id="18" name="Immagine 17" descr="Immagine che contiene edificio, persona, largo, persone&#10;&#10;Descrizione generata automaticamente">
            <a:extLst>
              <a:ext uri="{FF2B5EF4-FFF2-40B4-BE49-F238E27FC236}">
                <a16:creationId xmlns:a16="http://schemas.microsoft.com/office/drawing/2014/main" id="{45FD0219-9AF8-4087-8F67-0814241A57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144799" y="3993075"/>
            <a:ext cx="2660074" cy="1582017"/>
          </a:xfrm>
          <a:prstGeom prst="rect">
            <a:avLst/>
          </a:prstGeom>
        </p:spPr>
      </p:pic>
      <p:pic>
        <p:nvPicPr>
          <p:cNvPr id="21" name="Immagine 20" descr="Immagine che contiene interni, articoli, cibo, ripieno&#10;&#10;Descrizione generata automaticamente">
            <a:extLst>
              <a:ext uri="{FF2B5EF4-FFF2-40B4-BE49-F238E27FC236}">
                <a16:creationId xmlns:a16="http://schemas.microsoft.com/office/drawing/2014/main" id="{0BCB5E42-D931-4A38-9DB8-315C9ACCC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6506" y="3954259"/>
            <a:ext cx="2765325" cy="1555495"/>
          </a:xfrm>
          <a:prstGeom prst="rect">
            <a:avLst/>
          </a:prstGeom>
        </p:spPr>
      </p:pic>
      <p:pic>
        <p:nvPicPr>
          <p:cNvPr id="23" name="Immagine 22" descr="Immagine che contiene montagna, esterni, edificio, città&#10;&#10;Descrizione generata automaticamente">
            <a:extLst>
              <a:ext uri="{FF2B5EF4-FFF2-40B4-BE49-F238E27FC236}">
                <a16:creationId xmlns:a16="http://schemas.microsoft.com/office/drawing/2014/main" id="{5B854DCE-7C00-47F6-80D6-6F48219C949E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590751" y="1813524"/>
            <a:ext cx="2880000" cy="1800000"/>
          </a:xfrm>
          <a:prstGeom prst="rect">
            <a:avLst/>
          </a:prstGeom>
        </p:spPr>
      </p:pic>
      <p:pic>
        <p:nvPicPr>
          <p:cNvPr id="26" name="Immagine 25" descr="Immagine che contiene edificio, esterni, notte, acqua&#10;&#10;Descrizione generata automaticamente">
            <a:extLst>
              <a:ext uri="{FF2B5EF4-FFF2-40B4-BE49-F238E27FC236}">
                <a16:creationId xmlns:a16="http://schemas.microsoft.com/office/drawing/2014/main" id="{C6FD21B5-CDEE-413D-8B2F-F929ACD287B0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506977" y="1810050"/>
            <a:ext cx="2880000" cy="1800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B2E51D7-730D-460A-8B72-20BE3B1A8D03}"/>
              </a:ext>
            </a:extLst>
          </p:cNvPr>
          <p:cNvSpPr/>
          <p:nvPr/>
        </p:nvSpPr>
        <p:spPr>
          <a:xfrm>
            <a:off x="527503" y="1381980"/>
            <a:ext cx="2943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St Peter's Square at night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C89343E-9830-41D6-8CAB-3729FB6573D8}"/>
              </a:ext>
            </a:extLst>
          </p:cNvPr>
          <p:cNvSpPr/>
          <p:nvPr/>
        </p:nvSpPr>
        <p:spPr>
          <a:xfrm>
            <a:off x="4047202" y="1813524"/>
            <a:ext cx="40975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Michelangelo’s masterpieces</a:t>
            </a:r>
          </a:p>
          <a:p>
            <a:pPr algn="ctr"/>
            <a:r>
              <a:rPr lang="en-US" sz="1800" dirty="0">
                <a:latin typeface="Century Gothic" panose="020B0502020202020204" pitchFamily="34" charset="0"/>
              </a:rPr>
              <a:t>Sistine Chapel: The last Judgement</a:t>
            </a:r>
          </a:p>
          <a:p>
            <a:pPr algn="ctr"/>
            <a:endParaRPr lang="en-US" dirty="0">
              <a:latin typeface="Century Gothic" panose="020B0502020202020204" pitchFamily="34" charset="0"/>
            </a:endParaRPr>
          </a:p>
          <a:p>
            <a:pPr algn="ctr"/>
            <a:r>
              <a:rPr lang="en-US" sz="1800" dirty="0">
                <a:latin typeface="Century Gothic" panose="020B0502020202020204" pitchFamily="34" charset="0"/>
              </a:rPr>
              <a:t>The Pietà</a:t>
            </a:r>
          </a:p>
          <a:p>
            <a:endParaRPr lang="en-US" dirty="0"/>
          </a:p>
          <a:p>
            <a:r>
              <a:rPr lang="en-US" dirty="0"/>
              <a:t> 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90F342E-F7F4-4379-BADA-3AD12141DB64}"/>
              </a:ext>
            </a:extLst>
          </p:cNvPr>
          <p:cNvSpPr/>
          <p:nvPr/>
        </p:nvSpPr>
        <p:spPr>
          <a:xfrm>
            <a:off x="8880126" y="1411475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ST. Peter’s Square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E2EC7A6-62A7-410F-86D7-FB24B11F31D7}"/>
              </a:ext>
            </a:extLst>
          </p:cNvPr>
          <p:cNvSpPr/>
          <p:nvPr/>
        </p:nvSpPr>
        <p:spPr>
          <a:xfrm>
            <a:off x="62524" y="4277129"/>
            <a:ext cx="12452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Sistine Chapel: The creation of Adam 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067F3D0-BBF2-4038-A19B-D57878D49F2C}"/>
              </a:ext>
            </a:extLst>
          </p:cNvPr>
          <p:cNvSpPr/>
          <p:nvPr/>
        </p:nvSpPr>
        <p:spPr>
          <a:xfrm>
            <a:off x="10735670" y="4342046"/>
            <a:ext cx="1387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Vatican Museums: Raphael’s rooms</a:t>
            </a:r>
            <a:endParaRPr lang="it-IT" sz="18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103">
        <p:fade/>
      </p:transition>
    </mc:Choice>
    <mc:Fallback xmlns="">
      <p:transition spd="med" advTm="26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>
            <a:spLocks noGrp="1"/>
          </p:cNvSpPr>
          <p:nvPr>
            <p:ph type="subTitle" idx="1"/>
          </p:nvPr>
        </p:nvSpPr>
        <p:spPr>
          <a:xfrm>
            <a:off x="4006322" y="5437538"/>
            <a:ext cx="4830763" cy="73866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000"/>
              <a:buFont typeface="Noto Sans Symbols"/>
              <a:buNone/>
            </a:pPr>
            <a:r>
              <a:rPr lang="es-ES" sz="4000" b="1" dirty="0"/>
              <a:t>Still Renaissance</a:t>
            </a:r>
            <a:endParaRPr dirty="0"/>
          </a:p>
        </p:txBody>
      </p:sp>
      <p:pic>
        <p:nvPicPr>
          <p:cNvPr id="273" name="Google Shape;27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5"/>
          <p:cNvPicPr preferRelativeResize="0"/>
          <p:nvPr/>
        </p:nvPicPr>
        <p:blipFill rotWithShape="1">
          <a:blip r:embed="rId7">
            <a:alphaModFix/>
          </a:blip>
          <a:srcRect t="10931" b="10622"/>
          <a:stretch/>
        </p:blipFill>
        <p:spPr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esterni, edificio, tavolo, acqua&#10;&#10;Descrizione generata automaticamente">
            <a:extLst>
              <a:ext uri="{FF2B5EF4-FFF2-40B4-BE49-F238E27FC236}">
                <a16:creationId xmlns:a16="http://schemas.microsoft.com/office/drawing/2014/main" id="{7EC0E754-2F83-42C9-9B5C-0ADDDDDD2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8398" y="1816291"/>
            <a:ext cx="2926080" cy="1978152"/>
          </a:xfrm>
          <a:prstGeom prst="rect">
            <a:avLst/>
          </a:prstGeom>
        </p:spPr>
      </p:pic>
      <p:pic>
        <p:nvPicPr>
          <p:cNvPr id="5" name="Immagine 4" descr="Immagine che contiene interni, caminetto, fotografia, stanza&#10;&#10;Descrizione generata automaticamente">
            <a:extLst>
              <a:ext uri="{FF2B5EF4-FFF2-40B4-BE49-F238E27FC236}">
                <a16:creationId xmlns:a16="http://schemas.microsoft.com/office/drawing/2014/main" id="{CBE62211-3C21-479C-A61A-CD5F0C20CE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407535" y="424656"/>
            <a:ext cx="3901440" cy="2599944"/>
          </a:xfrm>
          <a:prstGeom prst="rect">
            <a:avLst/>
          </a:prstGeom>
        </p:spPr>
      </p:pic>
      <p:pic>
        <p:nvPicPr>
          <p:cNvPr id="13" name="Immagine 12" descr="Immagine che contiene edificio, esterni, orologio, facciata&#10;&#10;Descrizione generata automaticamente">
            <a:extLst>
              <a:ext uri="{FF2B5EF4-FFF2-40B4-BE49-F238E27FC236}">
                <a16:creationId xmlns:a16="http://schemas.microsoft.com/office/drawing/2014/main" id="{2A906295-C2F0-4680-BC86-EB1A6E5508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727" y="1683764"/>
            <a:ext cx="2926080" cy="194462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3458174-0A81-4F8F-A12C-75142FD4B9E5}"/>
              </a:ext>
            </a:extLst>
          </p:cNvPr>
          <p:cNvSpPr/>
          <p:nvPr/>
        </p:nvSpPr>
        <p:spPr>
          <a:xfrm>
            <a:off x="4082965" y="3105834"/>
            <a:ext cx="4647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 err="1">
                <a:latin typeface="Century Gothic" panose="020B0502020202020204" pitchFamily="34" charset="0"/>
              </a:rPr>
              <a:t>Caravaggio’s</a:t>
            </a:r>
            <a:r>
              <a:rPr lang="it-IT" sz="1800" dirty="0">
                <a:latin typeface="Century Gothic" panose="020B0502020202020204" pitchFamily="34" charset="0"/>
              </a:rPr>
              <a:t> paintings </a:t>
            </a:r>
          </a:p>
          <a:p>
            <a:pPr algn="ctr"/>
            <a:r>
              <a:rPr lang="it-IT" sz="1800" dirty="0">
                <a:latin typeface="Century Gothic" panose="020B0502020202020204" pitchFamily="34" charset="0"/>
              </a:rPr>
              <a:t>in Santa Maria del Popolo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DBA5B3A-EF5C-4C4D-964A-F40EA6CA37D0}"/>
              </a:ext>
            </a:extLst>
          </p:cNvPr>
          <p:cNvSpPr/>
          <p:nvPr/>
        </p:nvSpPr>
        <p:spPr>
          <a:xfrm>
            <a:off x="9154861" y="3920602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Piazza del </a:t>
            </a:r>
            <a:r>
              <a:rPr lang="en-US" sz="1800" dirty="0" err="1">
                <a:latin typeface="Century Gothic" panose="020B0502020202020204" pitchFamily="34" charset="0"/>
              </a:rPr>
              <a:t>Popolo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5C172C9-A7A9-4754-BFE1-517550BCC99A}"/>
              </a:ext>
            </a:extLst>
          </p:cNvPr>
          <p:cNvSpPr/>
          <p:nvPr/>
        </p:nvSpPr>
        <p:spPr>
          <a:xfrm>
            <a:off x="0" y="3877090"/>
            <a:ext cx="4407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Piazza del </a:t>
            </a:r>
            <a:r>
              <a:rPr lang="en-US" sz="1800" dirty="0" err="1">
                <a:latin typeface="Century Gothic" panose="020B0502020202020204" pitchFamily="34" charset="0"/>
              </a:rPr>
              <a:t>Campidoglio</a:t>
            </a:r>
            <a:r>
              <a:rPr lang="en-US" sz="1800" dirty="0">
                <a:latin typeface="Century Gothic" panose="020B0502020202020204" pitchFamily="34" charset="0"/>
              </a:rPr>
              <a:t> and </a:t>
            </a:r>
          </a:p>
          <a:p>
            <a:pPr algn="ctr"/>
            <a:r>
              <a:rPr lang="en-US" sz="1800" dirty="0">
                <a:latin typeface="Century Gothic" panose="020B0502020202020204" pitchFamily="34" charset="0"/>
              </a:rPr>
              <a:t>statue of Emperor Marcus  Aurelius</a:t>
            </a:r>
            <a:endParaRPr lang="it-IT" sz="18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942">
        <p:fade/>
      </p:transition>
    </mc:Choice>
    <mc:Fallback xmlns="">
      <p:transition spd="med" advTm="20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>
            <a:spLocks noGrp="1"/>
          </p:cNvSpPr>
          <p:nvPr>
            <p:ph type="subTitle" idx="1"/>
          </p:nvPr>
        </p:nvSpPr>
        <p:spPr>
          <a:xfrm>
            <a:off x="3202305" y="5875907"/>
            <a:ext cx="5347335" cy="73825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000"/>
              <a:buFont typeface="Noto Sans Symbols"/>
              <a:buNone/>
            </a:pPr>
            <a:r>
              <a:rPr lang="es-ES" sz="4000" b="1" dirty="0"/>
              <a:t>...and the Baroque...</a:t>
            </a:r>
            <a:endParaRPr dirty="0"/>
          </a:p>
        </p:txBody>
      </p:sp>
      <p:pic>
        <p:nvPicPr>
          <p:cNvPr id="284" name="Google Shape;28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/>
          <p:cNvPicPr preferRelativeResize="0"/>
          <p:nvPr/>
        </p:nvPicPr>
        <p:blipFill rotWithShape="1">
          <a:blip r:embed="rId7">
            <a:alphaModFix/>
          </a:blip>
          <a:srcRect t="10931" b="10622"/>
          <a:stretch/>
        </p:blipFill>
        <p:spPr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edificio, esterni, acqua, vecchio&#10;&#10;Descrizione generata automaticamente">
            <a:extLst>
              <a:ext uri="{FF2B5EF4-FFF2-40B4-BE49-F238E27FC236}">
                <a16:creationId xmlns:a16="http://schemas.microsoft.com/office/drawing/2014/main" id="{9361996D-5354-4541-8042-AE55FF582EDA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993741" y="3250512"/>
            <a:ext cx="3600000" cy="2160000"/>
          </a:xfrm>
          <a:prstGeom prst="rect">
            <a:avLst/>
          </a:prstGeom>
        </p:spPr>
      </p:pic>
      <p:pic>
        <p:nvPicPr>
          <p:cNvPr id="5" name="Immagine 4" descr="Immagine che contiene edificio, sedendo, fiore, bianco&#10;&#10;Descrizione generata automaticamente">
            <a:extLst>
              <a:ext uri="{FF2B5EF4-FFF2-40B4-BE49-F238E27FC236}">
                <a16:creationId xmlns:a16="http://schemas.microsoft.com/office/drawing/2014/main" id="{E0B01C23-8A92-48B0-95BE-BC8B67D72D8C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851300" y="370758"/>
            <a:ext cx="3600000" cy="2160000"/>
          </a:xfrm>
          <a:prstGeom prst="rect">
            <a:avLst/>
          </a:prstGeom>
        </p:spPr>
      </p:pic>
      <p:pic>
        <p:nvPicPr>
          <p:cNvPr id="11" name="Immagine 10" descr="Immagine che contiene edificio, esterni, chiesa, pietra&#10;&#10;Descrizione generata automaticamente">
            <a:extLst>
              <a:ext uri="{FF2B5EF4-FFF2-40B4-BE49-F238E27FC236}">
                <a16:creationId xmlns:a16="http://schemas.microsoft.com/office/drawing/2014/main" id="{A9826474-125E-445D-BFF0-AA4791B670CF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303223" y="370758"/>
            <a:ext cx="3600000" cy="2160000"/>
          </a:xfrm>
          <a:prstGeom prst="rect">
            <a:avLst/>
          </a:prstGeom>
        </p:spPr>
      </p:pic>
      <p:pic>
        <p:nvPicPr>
          <p:cNvPr id="14" name="Immagine 13" descr="Immagine che contiene edificio, esterni, via, facciata&#10;&#10;Descrizione generata automaticamente">
            <a:extLst>
              <a:ext uri="{FF2B5EF4-FFF2-40B4-BE49-F238E27FC236}">
                <a16:creationId xmlns:a16="http://schemas.microsoft.com/office/drawing/2014/main" id="{0DEE9888-E9E5-4540-9AD7-740AC0952A5A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851299" y="3250513"/>
            <a:ext cx="3600000" cy="216000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EB69B0AC-7542-45AD-AA16-BB953EAD7683}"/>
              </a:ext>
            </a:extLst>
          </p:cNvPr>
          <p:cNvSpPr/>
          <p:nvPr/>
        </p:nvSpPr>
        <p:spPr>
          <a:xfrm>
            <a:off x="10846015" y="3389011"/>
            <a:ext cx="1290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Piazza di </a:t>
            </a:r>
            <a:r>
              <a:rPr lang="en-US" sz="1800" dirty="0" err="1">
                <a:latin typeface="Century Gothic" panose="020B0502020202020204" pitchFamily="34" charset="0"/>
              </a:rPr>
              <a:t>Spagna</a:t>
            </a:r>
            <a:r>
              <a:rPr lang="en-US" sz="1800" dirty="0">
                <a:latin typeface="Century Gothic" panose="020B0502020202020204" pitchFamily="34" charset="0"/>
              </a:rPr>
              <a:t> and the Spanish step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4F72F7A-F9E4-4108-B664-D3D39E0A2F34}"/>
              </a:ext>
            </a:extLst>
          </p:cNvPr>
          <p:cNvSpPr/>
          <p:nvPr/>
        </p:nvSpPr>
        <p:spPr>
          <a:xfrm>
            <a:off x="10016532" y="1645371"/>
            <a:ext cx="1518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Century Gothic" panose="020B0502020202020204" pitchFamily="34" charset="0"/>
              </a:rPr>
              <a:t>Acqua</a:t>
            </a:r>
            <a:r>
              <a:rPr lang="en-US" sz="1800" dirty="0">
                <a:latin typeface="Century Gothic" panose="020B0502020202020204" pitchFamily="34" charset="0"/>
              </a:rPr>
              <a:t> Paola Fountain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1D90011-E2DB-4E58-A769-4FB72BC2EFC6}"/>
              </a:ext>
            </a:extLst>
          </p:cNvPr>
          <p:cNvSpPr/>
          <p:nvPr/>
        </p:nvSpPr>
        <p:spPr>
          <a:xfrm>
            <a:off x="385691" y="1206120"/>
            <a:ext cx="112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Century Gothic" panose="020B0502020202020204" pitchFamily="34" charset="0"/>
              </a:rPr>
              <a:t>Trevi</a:t>
            </a:r>
            <a:r>
              <a:rPr lang="en-US" sz="1800" dirty="0">
                <a:latin typeface="Century Gothic" panose="020B0502020202020204" pitchFamily="34" charset="0"/>
              </a:rPr>
              <a:t> fountain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F787F85-0D67-44E1-A91A-ABCD497B55EC}"/>
              </a:ext>
            </a:extLst>
          </p:cNvPr>
          <p:cNvSpPr/>
          <p:nvPr/>
        </p:nvSpPr>
        <p:spPr>
          <a:xfrm rot="10800000" flipV="1">
            <a:off x="262430" y="3250512"/>
            <a:ext cx="15226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Fountain of the Four Rivers by Bernini in Piazza Navona</a:t>
            </a:r>
            <a:endParaRPr lang="it-IT" sz="18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43">
        <p:fade/>
      </p:transition>
    </mc:Choice>
    <mc:Fallback xmlns="">
      <p:transition spd="med" advTm="18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>
            <a:spLocks noGrp="1"/>
          </p:cNvSpPr>
          <p:nvPr>
            <p:ph type="subTitle" idx="1"/>
          </p:nvPr>
        </p:nvSpPr>
        <p:spPr>
          <a:xfrm>
            <a:off x="745867" y="5853671"/>
            <a:ext cx="10912733" cy="84240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4000"/>
            </a:pPr>
            <a:r>
              <a:rPr lang="es-ES" sz="4000" b="1" dirty="0"/>
              <a:t>... Up to Neoclassicism and Modern Age</a:t>
            </a:r>
            <a:endParaRPr dirty="0"/>
          </a:p>
        </p:txBody>
      </p:sp>
      <p:pic>
        <p:nvPicPr>
          <p:cNvPr id="306" name="Google Shape;30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8"/>
          <p:cNvPicPr preferRelativeResize="0"/>
          <p:nvPr/>
        </p:nvPicPr>
        <p:blipFill rotWithShape="1">
          <a:blip r:embed="rId7">
            <a:alphaModFix/>
          </a:blip>
          <a:srcRect t="10931" b="10622"/>
          <a:stretch/>
        </p:blipFill>
        <p:spPr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Immagine che contiene interni, tavolo, inpiedi, facciata&#10;&#10;Descrizione generata automaticamente">
            <a:extLst>
              <a:ext uri="{FF2B5EF4-FFF2-40B4-BE49-F238E27FC236}">
                <a16:creationId xmlns:a16="http://schemas.microsoft.com/office/drawing/2014/main" id="{1E0C0813-9715-40D7-8421-7D9E5DE4E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720953" y="161925"/>
            <a:ext cx="1543050" cy="2790825"/>
          </a:xfrm>
          <a:prstGeom prst="rect">
            <a:avLst/>
          </a:prstGeom>
        </p:spPr>
      </p:pic>
      <p:pic>
        <p:nvPicPr>
          <p:cNvPr id="14" name="Immagine 13" descr="Immagine che contiene esterni, edificio, acqua, barca&#10;&#10;Descrizione generata automaticamente">
            <a:extLst>
              <a:ext uri="{FF2B5EF4-FFF2-40B4-BE49-F238E27FC236}">
                <a16:creationId xmlns:a16="http://schemas.microsoft.com/office/drawing/2014/main" id="{BB1D5EFB-9AF9-4072-B34E-452927CF79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425" y="3671804"/>
            <a:ext cx="2926080" cy="1950720"/>
          </a:xfrm>
          <a:prstGeom prst="rect">
            <a:avLst/>
          </a:prstGeom>
        </p:spPr>
      </p:pic>
      <p:pic>
        <p:nvPicPr>
          <p:cNvPr id="22" name="Immagine 21" descr="Immagine che contiene interni, tavolo, sedendo, sedia&#10;&#10;Descrizione generata automaticamente">
            <a:extLst>
              <a:ext uri="{FF2B5EF4-FFF2-40B4-BE49-F238E27FC236}">
                <a16:creationId xmlns:a16="http://schemas.microsoft.com/office/drawing/2014/main" id="{09C088A5-F213-47E0-ABFC-61653150E0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976339" y="1322992"/>
            <a:ext cx="2479964" cy="1859973"/>
          </a:xfrm>
          <a:prstGeom prst="rect">
            <a:avLst/>
          </a:prstGeom>
        </p:spPr>
      </p:pic>
      <p:pic>
        <p:nvPicPr>
          <p:cNvPr id="25" name="Immagine 24" descr="Immagine che contiene edificio, esterni, strada, via&#10;&#10;Descrizione generata automaticamente">
            <a:extLst>
              <a:ext uri="{FF2B5EF4-FFF2-40B4-BE49-F238E27FC236}">
                <a16:creationId xmlns:a16="http://schemas.microsoft.com/office/drawing/2014/main" id="{9E39512A-7D3B-46FE-8FD8-38AFF7B33F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894240" y="68596"/>
            <a:ext cx="3676725" cy="2452347"/>
          </a:xfrm>
          <a:prstGeom prst="rect">
            <a:avLst/>
          </a:prstGeom>
        </p:spPr>
      </p:pic>
      <p:pic>
        <p:nvPicPr>
          <p:cNvPr id="28" name="Immagine 27" descr="Immagine che contiene interni, edificio, metallo, largo&#10;&#10;Descrizione generata automaticamente">
            <a:extLst>
              <a:ext uri="{FF2B5EF4-FFF2-40B4-BE49-F238E27FC236}">
                <a16:creationId xmlns:a16="http://schemas.microsoft.com/office/drawing/2014/main" id="{12DA0C49-62E4-45F9-9A24-EB9CBE6783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445427" y="3551005"/>
            <a:ext cx="2755776" cy="206683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AC2D6C6B-F820-44D8-AF52-19F590BD602B}"/>
              </a:ext>
            </a:extLst>
          </p:cNvPr>
          <p:cNvSpPr/>
          <p:nvPr/>
        </p:nvSpPr>
        <p:spPr>
          <a:xfrm>
            <a:off x="352425" y="796517"/>
            <a:ext cx="12608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atin typeface="Century Gothic" panose="020B0502020202020204" pitchFamily="34" charset="0"/>
              </a:rPr>
              <a:t>Apollo and Daphne, by Bernini in Borghese Gallery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138BB44-C0E2-4F83-A710-CE6562B13DC4}"/>
              </a:ext>
            </a:extLst>
          </p:cNvPr>
          <p:cNvSpPr/>
          <p:nvPr/>
        </p:nvSpPr>
        <p:spPr>
          <a:xfrm>
            <a:off x="195263" y="3128578"/>
            <a:ext cx="3376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Century Gothic" panose="020B0502020202020204" pitchFamily="34" charset="0"/>
              </a:rPr>
              <a:t>Vittoriano</a:t>
            </a:r>
            <a:r>
              <a:rPr lang="en-US" sz="1800" dirty="0">
                <a:latin typeface="Century Gothic" panose="020B0502020202020204" pitchFamily="34" charset="0"/>
              </a:rPr>
              <a:t> or Altar of the Fatherland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1D43202-0080-467B-A2BE-7362267B8596}"/>
              </a:ext>
            </a:extLst>
          </p:cNvPr>
          <p:cNvSpPr/>
          <p:nvPr/>
        </p:nvSpPr>
        <p:spPr>
          <a:xfrm>
            <a:off x="3264833" y="2515969"/>
            <a:ext cx="4936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Century Gothic" panose="020B0502020202020204" pitchFamily="34" charset="0"/>
              </a:rPr>
              <a:t>Quartiere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Coppedè</a:t>
            </a:r>
            <a:r>
              <a:rPr lang="en-US" sz="1800" dirty="0">
                <a:latin typeface="Century Gothic" panose="020B0502020202020204" pitchFamily="34" charset="0"/>
              </a:rPr>
              <a:t> a  mixture of Art Nouveau or Liberty and Art </a:t>
            </a:r>
            <a:r>
              <a:rPr lang="en-US" sz="1800" dirty="0" err="1">
                <a:latin typeface="Century Gothic" panose="020B0502020202020204" pitchFamily="34" charset="0"/>
              </a:rPr>
              <a:t>Decò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943DB5B-9CEB-41C8-A240-B8E15F7AD846}"/>
              </a:ext>
            </a:extLst>
          </p:cNvPr>
          <p:cNvSpPr/>
          <p:nvPr/>
        </p:nvSpPr>
        <p:spPr>
          <a:xfrm>
            <a:off x="10554831" y="1705637"/>
            <a:ext cx="15108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atin typeface="Century Gothic" panose="020B0502020202020204" pitchFamily="34" charset="0"/>
              </a:rPr>
              <a:t>Paolina Borghese By Canova in Borghese Gallery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E670C54-27A3-488C-87F1-00FDF2297111}"/>
              </a:ext>
            </a:extLst>
          </p:cNvPr>
          <p:cNvSpPr/>
          <p:nvPr/>
        </p:nvSpPr>
        <p:spPr>
          <a:xfrm>
            <a:off x="8412564" y="4184819"/>
            <a:ext cx="3637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 </a:t>
            </a:r>
            <a:r>
              <a:rPr lang="it-IT" sz="1800" dirty="0">
                <a:latin typeface="Century Gothic" panose="020B0502020202020204" pitchFamily="34" charset="0"/>
              </a:rPr>
              <a:t>Roma Convention Center ‘La </a:t>
            </a:r>
            <a:r>
              <a:rPr lang="en-US" sz="1800" dirty="0" err="1">
                <a:latin typeface="Century Gothic" panose="020B0502020202020204" pitchFamily="34" charset="0"/>
              </a:rPr>
              <a:t>Nuvola</a:t>
            </a:r>
            <a:r>
              <a:rPr lang="en-US" sz="1800" dirty="0">
                <a:latin typeface="Century Gothic" panose="020B0502020202020204" pitchFamily="34" charset="0"/>
              </a:rPr>
              <a:t>’ By Fuksas</a:t>
            </a:r>
            <a:endParaRPr lang="it-IT" sz="18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67">
        <p:fade/>
      </p:transition>
    </mc:Choice>
    <mc:Fallback xmlns="">
      <p:transition spd="med" advTm="38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2.3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3.3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2.3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3|3.9|3.4|2.7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|3.1|5.5|2.5|3.8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9|3.7|3.4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2.1|2.8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7|4.4|7.5|3.8|4.1|5.3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Citable">
  <a:themeElements>
    <a:clrScheme name="Citable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table">
  <a:themeElements>
    <a:clrScheme name="Citable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itable">
  <a:themeElements>
    <a:clrScheme name="Ci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948C0C32800E548A640FFFD1452621E" ma:contentTypeVersion="7" ma:contentTypeDescription="Creare un nuovo documento." ma:contentTypeScope="" ma:versionID="b87717e1383aab774a0a23c39c3fa3bb">
  <xsd:schema xmlns:xsd="http://www.w3.org/2001/XMLSchema" xmlns:xs="http://www.w3.org/2001/XMLSchema" xmlns:p="http://schemas.microsoft.com/office/2006/metadata/properties" xmlns:ns2="5b4c0e08-1ea0-4614-99c6-8bcd363b6650" targetNamespace="http://schemas.microsoft.com/office/2006/metadata/properties" ma:root="true" ma:fieldsID="58a14f5048e87a000a5f82d246a3d710" ns2:_="">
    <xsd:import namespace="5b4c0e08-1ea0-4614-99c6-8bcd363b66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c0e08-1ea0-4614-99c6-8bcd363b66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5b4c0e08-1ea0-4614-99c6-8bcd363b6650" xsi:nil="true"/>
    <CultureName xmlns="5b4c0e08-1ea0-4614-99c6-8bcd363b6650" xsi:nil="true"/>
    <AppVersion xmlns="5b4c0e08-1ea0-4614-99c6-8bcd363b6650" xsi:nil="true"/>
    <FolderType xmlns="5b4c0e08-1ea0-4614-99c6-8bcd363b6650" xsi:nil="true"/>
    <NotebookType xmlns="5b4c0e08-1ea0-4614-99c6-8bcd363b6650" xsi:nil="true"/>
  </documentManagement>
</p:properties>
</file>

<file path=customXml/itemProps1.xml><?xml version="1.0" encoding="utf-8"?>
<ds:datastoreItem xmlns:ds="http://schemas.openxmlformats.org/officeDocument/2006/customXml" ds:itemID="{EA80A59A-6DD3-4ACF-9382-7C03A21856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D4D3B3-B126-45D2-9AFA-659C4BE9F0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4c0e08-1ea0-4614-99c6-8bcd363b66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05F0A6-BEE2-45FE-A107-C321E391C64E}">
  <ds:schemaRefs>
    <ds:schemaRef ds:uri="http://schemas.microsoft.com/office/2006/metadata/properties"/>
    <ds:schemaRef ds:uri="http://schemas.microsoft.com/office/infopath/2007/PartnerControls"/>
    <ds:schemaRef ds:uri="5b4c0e08-1ea0-4614-99c6-8bcd363b665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293</Words>
  <Application>Microsoft Office PowerPoint</Application>
  <PresentationFormat>Widescreen</PresentationFormat>
  <Paragraphs>53</Paragraphs>
  <Slides>9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Wingdings 2</vt:lpstr>
      <vt:lpstr>Century Gothic</vt:lpstr>
      <vt:lpstr>Noto Sans Symbols</vt:lpstr>
      <vt:lpstr>2_Citable</vt:lpstr>
      <vt:lpstr>Citable</vt:lpstr>
      <vt:lpstr>3_Citable</vt:lpstr>
      <vt:lpstr>“COME WITH US” eTwinning PROJECT</vt:lpstr>
      <vt:lpstr>                       Art in Rome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L’ARTE A ROMA</dc:title>
  <dc:creator>Raffaella</dc:creator>
  <cp:lastModifiedBy>DI MURO MCHIARA</cp:lastModifiedBy>
  <cp:revision>84</cp:revision>
  <dcterms:modified xsi:type="dcterms:W3CDTF">2020-05-19T17:58:33Z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0x010100C948C0C32800E548A640FFFD1452621E</vt:lpwstr>
  </property>
</Properties>
</file>